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57" r:id="rId4"/>
    <p:sldId id="273" r:id="rId5"/>
    <p:sldId id="282" r:id="rId6"/>
    <p:sldId id="263" r:id="rId7"/>
    <p:sldId id="268" r:id="rId8"/>
    <p:sldId id="275" r:id="rId9"/>
    <p:sldId id="276" r:id="rId10"/>
    <p:sldId id="277" r:id="rId11"/>
    <p:sldId id="267" r:id="rId12"/>
    <p:sldId id="279" r:id="rId13"/>
    <p:sldId id="261" r:id="rId14"/>
    <p:sldId id="274" r:id="rId15"/>
    <p:sldId id="260" r:id="rId16"/>
    <p:sldId id="280" r:id="rId17"/>
    <p:sldId id="269" r:id="rId18"/>
    <p:sldId id="271" r:id="rId19"/>
    <p:sldId id="270" r:id="rId20"/>
    <p:sldId id="259" r:id="rId21"/>
    <p:sldId id="278" r:id="rId22"/>
    <p:sldId id="264" r:id="rId23"/>
    <p:sldId id="281" r:id="rId24"/>
    <p:sldId id="265" r:id="rId25"/>
    <p:sldId id="258" r:id="rId26"/>
    <p:sldId id="272" r:id="rId2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2" autoAdjust="0"/>
  </p:normalViewPr>
  <p:slideViewPr>
    <p:cSldViewPr>
      <p:cViewPr varScale="1">
        <p:scale>
          <a:sx n="75" d="100"/>
          <a:sy n="75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FB80E9-5912-44AD-816E-962D9A1831E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795C99B-1545-42AA-A211-5AAD333E2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5799" y="1790700"/>
            <a:ext cx="6502401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403507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EME Station Back End</a:t>
            </a:r>
          </a:p>
          <a:p>
            <a:endParaRPr lang="en-US" dirty="0"/>
          </a:p>
          <a:p>
            <a:r>
              <a:rPr lang="en-US" sz="2400" b="1" dirty="0" smtClean="0"/>
              <a:t>Db6nt</a:t>
            </a:r>
            <a:r>
              <a:rPr lang="en-US" sz="2400" dirty="0" smtClean="0"/>
              <a:t> converter</a:t>
            </a:r>
          </a:p>
          <a:p>
            <a:r>
              <a:rPr lang="en-US" sz="2400" b="1" dirty="0" smtClean="0"/>
              <a:t>DEM</a:t>
            </a:r>
            <a:r>
              <a:rPr lang="en-US" sz="2400" dirty="0" smtClean="0"/>
              <a:t> 144/28mhz transverter</a:t>
            </a:r>
          </a:p>
          <a:p>
            <a:r>
              <a:rPr lang="en-US" sz="2400" b="1" dirty="0" smtClean="0"/>
              <a:t>Elecraft</a:t>
            </a:r>
            <a:r>
              <a:rPr lang="en-US" sz="2400" dirty="0" smtClean="0"/>
              <a:t> K3 reads 1296.000</a:t>
            </a:r>
          </a:p>
          <a:p>
            <a:r>
              <a:rPr lang="en-US" sz="2400" b="1" dirty="0" smtClean="0"/>
              <a:t>P3</a:t>
            </a:r>
            <a:r>
              <a:rPr lang="en-US" sz="2400" dirty="0" smtClean="0"/>
              <a:t> Panadapter</a:t>
            </a:r>
          </a:p>
          <a:p>
            <a:r>
              <a:rPr lang="en-US" sz="2400" b="1" dirty="0" smtClean="0"/>
              <a:t>24” Monitor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3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70794"/>
            <a:ext cx="4543369" cy="4766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85800"/>
            <a:ext cx="69557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Lab standard at HP </a:t>
            </a:r>
          </a:p>
          <a:p>
            <a:r>
              <a:rPr lang="en-US" sz="2800" dirty="0" smtClean="0"/>
              <a:t>Selected for low SWR. 10MHz to 500MHz </a:t>
            </a:r>
          </a:p>
          <a:p>
            <a:r>
              <a:rPr lang="en-US" sz="2800" dirty="0" smtClean="0"/>
              <a:t> Used price  $1,400  HP478-H75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Lab Traceability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800" b="1" dirty="0" smtClean="0"/>
              <a:t>DC source calibration- </a:t>
            </a:r>
            <a:r>
              <a:rPr lang="en-US" sz="2800" dirty="0" smtClean="0"/>
              <a:t>HP34401A DVM Calibrated to .0002%  </a:t>
            </a:r>
          </a:p>
          <a:p>
            <a:r>
              <a:rPr lang="en-US" sz="2800" b="1" dirty="0" smtClean="0"/>
              <a:t>DC Power source- </a:t>
            </a:r>
            <a:r>
              <a:rPr lang="en-US" sz="2800" dirty="0" smtClean="0"/>
              <a:t>Valhalla 2700b </a:t>
            </a:r>
          </a:p>
          <a:p>
            <a:r>
              <a:rPr lang="en-US" sz="3200" b="1" dirty="0" smtClean="0"/>
              <a:t>Transfer standard- </a:t>
            </a:r>
            <a:r>
              <a:rPr lang="en-US" sz="3200" dirty="0" smtClean="0"/>
              <a:t>PRD 685 Calorimetric       	Thermopile   (1mw= 100uv)</a:t>
            </a:r>
          </a:p>
          <a:p>
            <a:pPr marL="274320" lvl="1" indent="0">
              <a:buNone/>
            </a:pPr>
            <a:r>
              <a:rPr lang="en-US" sz="2800" b="1" dirty="0" smtClean="0"/>
              <a:t>Power meter </a:t>
            </a:r>
            <a:r>
              <a:rPr lang="en-US" sz="2800" dirty="0" smtClean="0"/>
              <a:t>- HP 8482B sensor on an HP           	E4418b. In Cal</a:t>
            </a:r>
          </a:p>
          <a:p>
            <a:pPr marL="274320" lvl="1" indent="0">
              <a:buNone/>
            </a:pPr>
            <a:r>
              <a:rPr lang="en-US" sz="2800" b="1" dirty="0" smtClean="0"/>
              <a:t>RF Power source</a:t>
            </a:r>
            <a:r>
              <a:rPr lang="en-US" sz="2800" dirty="0" smtClean="0"/>
              <a:t>- Boonton 2520 RF power 	calibrator. 30MHz +20to -70DBM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	 Accuracy .05DB or 1.2%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55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743200"/>
            <a:ext cx="6646333" cy="3738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983087"/>
            <a:ext cx="37112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PRD 670 Thermopile</a:t>
            </a:r>
          </a:p>
          <a:p>
            <a:r>
              <a:rPr lang="en-US" sz="2800" b="1" dirty="0" smtClean="0"/>
              <a:t>.2236v (1mw) input =</a:t>
            </a:r>
          </a:p>
          <a:p>
            <a:r>
              <a:rPr lang="en-US" sz="2800" b="1" dirty="0" smtClean="0"/>
              <a:t>.1160v output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357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2520 Meter Calibrator Output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 output is .7% to 1.2% accuracy	</a:t>
            </a:r>
          </a:p>
          <a:p>
            <a:r>
              <a:rPr lang="en-US" sz="2800" dirty="0" smtClean="0"/>
              <a:t>Based on Standards lab equipment at Boonton</a:t>
            </a:r>
          </a:p>
          <a:p>
            <a:pPr lvl="1"/>
            <a:r>
              <a:rPr lang="en-US" sz="2800" dirty="0" smtClean="0"/>
              <a:t>Thermopile DC substitution</a:t>
            </a:r>
          </a:p>
          <a:p>
            <a:pPr lvl="1"/>
            <a:r>
              <a:rPr lang="en-US" sz="2800" dirty="0" smtClean="0"/>
              <a:t>Calibrated  trombone attenuator at  30MHz</a:t>
            </a:r>
          </a:p>
          <a:p>
            <a:pPr lvl="1"/>
            <a:r>
              <a:rPr lang="en-US" sz="2800" dirty="0" smtClean="0"/>
              <a:t>In Cal if .988mw to 1.012mw- 1.2%</a:t>
            </a:r>
          </a:p>
          <a:p>
            <a:pPr marL="514350" indent="-457200"/>
            <a:r>
              <a:rPr lang="en-US" sz="2800" dirty="0" smtClean="0"/>
              <a:t>Far exceeds the measurement accuracy.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22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Up against?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list of uncertainties in measurement with a microwave power sensor? </a:t>
            </a:r>
          </a:p>
          <a:p>
            <a:r>
              <a:rPr lang="en-US" dirty="0" smtClean="0"/>
              <a:t>What factors contribute the most?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Uncertainties- Worst Case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600200"/>
            <a:ext cx="461184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895600"/>
            <a:ext cx="19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real problem 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2895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2895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3.8% mismatch?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1864"/>
            <a:ext cx="6248400" cy="637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762000"/>
            <a:ext cx="146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 432 and </a:t>
            </a:r>
          </a:p>
          <a:p>
            <a:r>
              <a:rPr lang="en-US" dirty="0" smtClean="0"/>
              <a:t>8478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124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 8481A</a:t>
            </a:r>
          </a:p>
          <a:p>
            <a:r>
              <a:rPr lang="en-US" dirty="0" smtClean="0"/>
              <a:t>HP 8481D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0"/>
            <a:ext cx="190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E4412A EPROM</a:t>
            </a:r>
          </a:p>
          <a:p>
            <a:r>
              <a:rPr lang="en-US" dirty="0" smtClean="0"/>
              <a:t>Sensor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76200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Range</a:t>
            </a:r>
          </a:p>
          <a:p>
            <a:r>
              <a:rPr lang="en-US" dirty="0" smtClean="0"/>
              <a:t>Vs.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4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and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SWR of both the source and sensor have to be </a:t>
            </a:r>
          </a:p>
          <a:p>
            <a:r>
              <a:rPr lang="en-US" sz="2800" dirty="0" smtClean="0"/>
              <a:t>Below 1.10:1 in order to add no more than .5% error to the reading. (20DB RL)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At 1.2 SWR the </a:t>
            </a:r>
            <a:r>
              <a:rPr lang="en-US" sz="2800" dirty="0" smtClean="0"/>
              <a:t>Inaccuracy </a:t>
            </a:r>
            <a:r>
              <a:rPr lang="en-US" sz="2800" dirty="0"/>
              <a:t>is 1.5</a:t>
            </a:r>
            <a:r>
              <a:rPr lang="en-US" sz="2800" dirty="0" smtClean="0"/>
              <a:t>% (9DB RL)</a:t>
            </a:r>
            <a:endParaRPr lang="en-US" sz="2800" dirty="0"/>
          </a:p>
          <a:p>
            <a:r>
              <a:rPr lang="en-US" sz="2800" dirty="0" smtClean="0"/>
              <a:t>Anything higher at either end due to any factor, and the inaccuracy skyrockets. </a:t>
            </a:r>
          </a:p>
          <a:p>
            <a:r>
              <a:rPr lang="en-US" sz="2800" dirty="0" smtClean="0"/>
              <a:t>Sensor SWR  and generator SWR are key to the accuracy problem.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87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55840"/>
            <a:ext cx="7222516" cy="5592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1336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6477000"/>
            <a:ext cx="516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  HP 8481B 1.2db      Anritsu 2442A- 1.02db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9425" y="28357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524000"/>
            <a:ext cx="1302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X= HP 436</a:t>
            </a:r>
          </a:p>
          <a:p>
            <a:r>
              <a:rPr lang="en-US" b="1" dirty="0" smtClean="0"/>
              <a:t>And</a:t>
            </a:r>
          </a:p>
          <a:p>
            <a:r>
              <a:rPr lang="en-US" b="1" dirty="0" smtClean="0"/>
              <a:t> HP8482A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63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12954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SensorSWR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7030034" cy="6473984"/>
          </a:xfrm>
        </p:spPr>
      </p:pic>
      <p:sp>
        <p:nvSpPr>
          <p:cNvPr id="3" name="TextBox 2"/>
          <p:cNvSpPr txBox="1"/>
          <p:nvPr/>
        </p:nvSpPr>
        <p:spPr>
          <a:xfrm>
            <a:off x="6990051" y="362755"/>
            <a:ext cx="2167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 coupling</a:t>
            </a:r>
          </a:p>
          <a:p>
            <a:r>
              <a:rPr lang="en-US" dirty="0" smtClean="0"/>
              <a:t>Capacitor affects</a:t>
            </a:r>
          </a:p>
          <a:p>
            <a:r>
              <a:rPr lang="en-US" dirty="0" smtClean="0"/>
              <a:t>Low freq.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8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848600" cy="2362200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Microwave Power sensor Limitations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Doug Millar K6JEY</a:t>
            </a:r>
          </a:p>
          <a:p>
            <a:r>
              <a:rPr lang="en-US" dirty="0" smtClean="0"/>
              <a:t>drzarkof56@yahoo.com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Cal Factor/SWR</a:t>
            </a:r>
            <a:br>
              <a:rPr lang="en-US" sz="2800" dirty="0" smtClean="0"/>
            </a:br>
            <a:r>
              <a:rPr lang="en-US" sz="2800" dirty="0" smtClean="0"/>
              <a:t>vs Frequency for HP  18 GHz Sensor 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8264" y="1600200"/>
            <a:ext cx="588747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2209800"/>
            <a:ext cx="11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 Factor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2667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8122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8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0.5% </a:t>
            </a:r>
            <a:r>
              <a:rPr lang="en-US" sz="2800" b="1" dirty="0" smtClean="0"/>
              <a:t>Meter</a:t>
            </a:r>
            <a:r>
              <a:rPr lang="en-US" sz="2800" dirty="0" smtClean="0"/>
              <a:t>- fixed</a:t>
            </a:r>
          </a:p>
          <a:p>
            <a:r>
              <a:rPr lang="en-US" sz="2800" dirty="0" smtClean="0"/>
              <a:t>4.5% </a:t>
            </a:r>
            <a:r>
              <a:rPr lang="en-US" sz="2800" b="1" dirty="0" smtClean="0"/>
              <a:t>Temperature</a:t>
            </a:r>
            <a:r>
              <a:rPr lang="en-US" sz="2800" dirty="0" smtClean="0"/>
              <a:t>- variable  1%?</a:t>
            </a:r>
          </a:p>
          <a:p>
            <a:r>
              <a:rPr lang="en-US" sz="2800" dirty="0" smtClean="0"/>
              <a:t>1.8% </a:t>
            </a:r>
            <a:r>
              <a:rPr lang="en-US" sz="2800" b="1" dirty="0" smtClean="0"/>
              <a:t>Sensor</a:t>
            </a:r>
            <a:r>
              <a:rPr lang="en-US" sz="2800" dirty="0" smtClean="0"/>
              <a:t> Linearity- fixed</a:t>
            </a:r>
          </a:p>
          <a:p>
            <a:r>
              <a:rPr lang="en-US" sz="2800" dirty="0" smtClean="0"/>
              <a:t>3.8%  </a:t>
            </a:r>
            <a:r>
              <a:rPr lang="en-US" sz="2800" b="1" dirty="0" smtClean="0"/>
              <a:t>Mismatch</a:t>
            </a:r>
            <a:r>
              <a:rPr lang="en-US" sz="2800" dirty="0" smtClean="0"/>
              <a:t> loss- 1-2%</a:t>
            </a:r>
          </a:p>
          <a:p>
            <a:r>
              <a:rPr lang="en-US" sz="2800" u="sng" dirty="0" smtClean="0"/>
              <a:t>1.2% </a:t>
            </a:r>
            <a:r>
              <a:rPr lang="en-US" sz="2800" b="1" u="sng" dirty="0" smtClean="0"/>
              <a:t>Calibrator</a:t>
            </a:r>
            <a:r>
              <a:rPr lang="en-US" sz="2800" u="sng" dirty="0" smtClean="0"/>
              <a:t> calibration- .7% more likely</a:t>
            </a:r>
          </a:p>
          <a:p>
            <a:r>
              <a:rPr lang="en-US" sz="2800" dirty="0" smtClean="0"/>
              <a:t>11.8% </a:t>
            </a:r>
            <a:r>
              <a:rPr lang="en-US" sz="2800" b="1" dirty="0" smtClean="0"/>
              <a:t>total uncertainty </a:t>
            </a:r>
            <a:r>
              <a:rPr lang="en-US" sz="2800" dirty="0" smtClean="0"/>
              <a:t>of reading worst case. </a:t>
            </a:r>
          </a:p>
          <a:p>
            <a:r>
              <a:rPr lang="en-US" sz="2800" dirty="0" smtClean="0"/>
              <a:t>With some attention to detail, </a:t>
            </a:r>
            <a:r>
              <a:rPr lang="en-US" sz="2800" b="1" dirty="0"/>
              <a:t>6</a:t>
            </a:r>
            <a:r>
              <a:rPr lang="en-US" sz="2800" b="1" dirty="0" smtClean="0"/>
              <a:t>% is more like it.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3766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meters like the E4418b/E4412a</a:t>
            </a:r>
          </a:p>
          <a:p>
            <a:pPr lvl="1"/>
            <a:r>
              <a:rPr lang="en-US" dirty="0" smtClean="0"/>
              <a:t>Use averaging through DSP</a:t>
            </a:r>
          </a:p>
          <a:p>
            <a:pPr lvl="1"/>
            <a:r>
              <a:rPr lang="en-US" dirty="0" smtClean="0"/>
              <a:t>Have stored factors in the sensor</a:t>
            </a:r>
          </a:p>
          <a:p>
            <a:pPr lvl="1"/>
            <a:r>
              <a:rPr lang="en-US" dirty="0" smtClean="0"/>
              <a:t>Compensate for temperature</a:t>
            </a:r>
          </a:p>
          <a:p>
            <a:pPr lvl="1"/>
            <a:r>
              <a:rPr lang="en-US" dirty="0" smtClean="0"/>
              <a:t>Use computers to characterize both the meter and sensor.</a:t>
            </a:r>
          </a:p>
          <a:p>
            <a:r>
              <a:rPr lang="en-US" dirty="0" smtClean="0"/>
              <a:t>Modern meters may constrain the errors to  5%.</a:t>
            </a:r>
          </a:p>
          <a:p>
            <a:r>
              <a:rPr lang="en-US" dirty="0" smtClean="0"/>
              <a:t>Meters like the HP 436 may do a pretty good job.</a:t>
            </a:r>
          </a:p>
          <a:p>
            <a:endParaRPr lang="en-US" dirty="0" smtClean="0"/>
          </a:p>
          <a:p>
            <a:r>
              <a:rPr lang="en-US" dirty="0" smtClean="0"/>
              <a:t>Note- </a:t>
            </a:r>
            <a:r>
              <a:rPr lang="en-US" b="1" dirty="0" smtClean="0"/>
              <a:t>dropping the sensor or applying too much power</a:t>
            </a:r>
            <a:r>
              <a:rPr lang="en-US" dirty="0" smtClean="0"/>
              <a:t>, even for a second, can completely change the sensor linearity and accuracy </a:t>
            </a:r>
          </a:p>
        </p:txBody>
      </p:sp>
    </p:spTree>
    <p:extLst>
      <p:ext uri="{BB962C8B-B14F-4D97-AF65-F5344CB8AC3E}">
        <p14:creationId xmlns:p14="http://schemas.microsoft.com/office/powerpoint/2010/main" val="26594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very much!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2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score sheet to measure</a:t>
            </a:r>
          </a:p>
          <a:p>
            <a:pPr lvl="1"/>
            <a:r>
              <a:rPr lang="en-US" dirty="0" smtClean="0"/>
              <a:t>Power Sensors with your meter</a:t>
            </a:r>
          </a:p>
          <a:p>
            <a:pPr lvl="1"/>
            <a:r>
              <a:rPr lang="en-US" dirty="0" smtClean="0"/>
              <a:t>Spectrum Analyzer attenuator linearity</a:t>
            </a:r>
          </a:p>
          <a:p>
            <a:pPr lvl="1"/>
            <a:r>
              <a:rPr lang="en-US" dirty="0" smtClean="0"/>
              <a:t>Attenuator value at 30MHz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58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Sensor Linearity Record</a:t>
            </a:r>
            <a:br>
              <a:rPr lang="en-US" dirty="0" smtClean="0"/>
            </a:br>
            <a:r>
              <a:rPr lang="en-US" sz="3100" dirty="0" smtClean="0"/>
              <a:t>.05db/1.2%</a:t>
            </a:r>
            <a:endParaRPr lang="en-US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07" y="1676400"/>
            <a:ext cx="50006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38" y="3581400"/>
            <a:ext cx="5000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52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 Application Note on RF Power Measurement </a:t>
            </a:r>
          </a:p>
          <a:p>
            <a:r>
              <a:rPr lang="en-US" dirty="0"/>
              <a:t> </a:t>
            </a:r>
            <a:r>
              <a:rPr lang="en-US" dirty="0" smtClean="0"/>
              <a:t>   64-1C</a:t>
            </a:r>
          </a:p>
          <a:p>
            <a:r>
              <a:rPr lang="en-US" dirty="0" smtClean="0"/>
              <a:t>PRD Calorimeter Manuals 680 series.</a:t>
            </a:r>
          </a:p>
          <a:p>
            <a:r>
              <a:rPr lang="en-US" dirty="0" smtClean="0"/>
              <a:t>Anritsu manual on 2400 power sensors 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://www.atecorp.com/ATECorp/media/pdfs/data-sheets/Anritsu-MA2400-Series_Manual.pdf</a:t>
            </a:r>
          </a:p>
        </p:txBody>
      </p:sp>
    </p:spTree>
    <p:extLst>
      <p:ext uri="{BB962C8B-B14F-4D97-AF65-F5344CB8AC3E}">
        <p14:creationId xmlns:p14="http://schemas.microsoft.com/office/powerpoint/2010/main" val="352641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RF power Sensor ratings	</a:t>
            </a:r>
          </a:p>
          <a:p>
            <a:r>
              <a:rPr lang="en-US" sz="2800" dirty="0" smtClean="0"/>
              <a:t>Test equipment used and useful</a:t>
            </a:r>
          </a:p>
          <a:p>
            <a:r>
              <a:rPr lang="en-US" sz="2800" dirty="0" smtClean="0"/>
              <a:t>Clinic to measure DB attenuation on</a:t>
            </a:r>
          </a:p>
          <a:p>
            <a:pPr lvl="1"/>
            <a:r>
              <a:rPr lang="en-US" sz="2800" dirty="0" smtClean="0"/>
              <a:t>Power Meters	</a:t>
            </a:r>
          </a:p>
          <a:p>
            <a:pPr lvl="1"/>
            <a:r>
              <a:rPr lang="en-US" sz="2800" dirty="0" smtClean="0"/>
              <a:t>Attenuators</a:t>
            </a:r>
          </a:p>
          <a:p>
            <a:pPr lvl="1"/>
            <a:r>
              <a:rPr lang="en-US" sz="2800" dirty="0" smtClean="0"/>
              <a:t>Spectrum Analyzers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33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Interest in metrology and the accuracy limits of RF power</a:t>
            </a:r>
          </a:p>
          <a:p>
            <a:r>
              <a:rPr lang="en-US" sz="2800" dirty="0" smtClean="0"/>
              <a:t>Considerable experience with power meters </a:t>
            </a:r>
          </a:p>
          <a:p>
            <a:r>
              <a:rPr lang="en-US" sz="2800" dirty="0" smtClean="0"/>
              <a:t>The arrival of a Boonton generator pushed me to explore the accuracy of sensors and their linearity. </a:t>
            </a:r>
          </a:p>
          <a:p>
            <a:r>
              <a:rPr lang="en-US" sz="2800" dirty="0" smtClean="0"/>
              <a:t>I was only able to resolve four digits accurately with the calorimeter. </a:t>
            </a:r>
          </a:p>
          <a:p>
            <a:r>
              <a:rPr lang="en-US" sz="2800" dirty="0" smtClean="0"/>
              <a:t>It turns out that is good enough.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5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Bolometer/thermistor</a:t>
            </a:r>
            <a:r>
              <a:rPr lang="en-US" sz="2800" dirty="0" smtClean="0"/>
              <a:t>-  Resistance changes with exposure to RF</a:t>
            </a:r>
          </a:p>
          <a:p>
            <a:r>
              <a:rPr lang="en-US" sz="2800" b="1" dirty="0" smtClean="0"/>
              <a:t>Thermocouple</a:t>
            </a:r>
            <a:r>
              <a:rPr lang="en-US" sz="2800" dirty="0" smtClean="0"/>
              <a:t>- Voltage is generated by exposure to RF in two dissimilar metals.</a:t>
            </a:r>
          </a:p>
          <a:p>
            <a:r>
              <a:rPr lang="en-US" sz="2800" b="1" dirty="0" smtClean="0"/>
              <a:t>Thermopile</a:t>
            </a:r>
            <a:r>
              <a:rPr lang="en-US" sz="2800" dirty="0" smtClean="0"/>
              <a:t>- a series of dissimilar metals that generate DC voltage when exposed to DC or AC voltage.</a:t>
            </a:r>
          </a:p>
          <a:p>
            <a:r>
              <a:rPr lang="en-US" sz="2800" b="1" dirty="0" smtClean="0"/>
              <a:t>Diode Sensor- </a:t>
            </a:r>
            <a:r>
              <a:rPr lang="en-US" sz="2800" dirty="0" smtClean="0"/>
              <a:t>generates a DC voltage through diode rectification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4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At </a:t>
            </a:r>
            <a:r>
              <a:rPr lang="en-US" sz="2800" b="1" dirty="0"/>
              <a:t>Boonton</a:t>
            </a:r>
          </a:p>
          <a:p>
            <a:r>
              <a:rPr lang="en-US" sz="2800" dirty="0" smtClean="0"/>
              <a:t>NIST Micro Calorimeter for DC substitution</a:t>
            </a:r>
          </a:p>
          <a:p>
            <a:r>
              <a:rPr lang="en-US" sz="2800" dirty="0" smtClean="0"/>
              <a:t>Wandel and Goltermann  EPM 1 –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Accurate but little resolution</a:t>
            </a:r>
          </a:p>
          <a:p>
            <a:r>
              <a:rPr lang="en-US" sz="2800" dirty="0" smtClean="0"/>
              <a:t>Trombone attenuator at 30MHz</a:t>
            </a:r>
          </a:p>
          <a:p>
            <a:r>
              <a:rPr lang="en-US" sz="2800" dirty="0" smtClean="0"/>
              <a:t>Boonton 2520 .05db accuracy</a:t>
            </a:r>
          </a:p>
          <a:p>
            <a:endParaRPr lang="en-US" sz="2800" dirty="0"/>
          </a:p>
          <a:p>
            <a:r>
              <a:rPr lang="en-US" sz="2800" b="1" dirty="0" smtClean="0"/>
              <a:t>At HP</a:t>
            </a:r>
          </a:p>
          <a:p>
            <a:r>
              <a:rPr lang="en-US" sz="2800" dirty="0"/>
              <a:t>0dbm  thermistor reference sensor.  (HP 478 h75)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72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Micro calorimeter</a:t>
            </a:r>
            <a:br>
              <a:rPr lang="en-US" dirty="0" smtClean="0"/>
            </a:br>
            <a:r>
              <a:rPr lang="en-US" dirty="0" smtClean="0"/>
              <a:t>at NIST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Calibration is done at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30-50Mhz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399"/>
            <a:ext cx="2743200" cy="6271303"/>
          </a:xfrm>
        </p:spPr>
      </p:pic>
    </p:spTree>
    <p:extLst>
      <p:ext uri="{BB962C8B-B14F-4D97-AF65-F5344CB8AC3E}">
        <p14:creationId xmlns:p14="http://schemas.microsoft.com/office/powerpoint/2010/main" val="20855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56388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Wandel and Goltermann EPM-1  </a:t>
            </a:r>
          </a:p>
          <a:p>
            <a:r>
              <a:rPr lang="en-US" sz="2800" dirty="0" smtClean="0"/>
              <a:t>1mw power 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3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462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6710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Boonton 2520- 30MHz, -70 to +20 DBm. </a:t>
            </a:r>
          </a:p>
          <a:p>
            <a:r>
              <a:rPr lang="en-US" sz="2800" dirty="0" smtClean="0"/>
              <a:t>Accuracy is .05db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3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5852</TotalTime>
  <Words>611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PowerPoint Presentation</vt:lpstr>
      <vt:lpstr>     Microwave Power sensor Limitations  </vt:lpstr>
      <vt:lpstr>Scope of Talk</vt:lpstr>
      <vt:lpstr>Background</vt:lpstr>
      <vt:lpstr>Definitions</vt:lpstr>
      <vt:lpstr>Traceability tools</vt:lpstr>
      <vt:lpstr>Micro calorimeter at NIST  Calibration is done at  30-50Mhz</vt:lpstr>
      <vt:lpstr>PowerPoint Presentation</vt:lpstr>
      <vt:lpstr>PowerPoint Presentation</vt:lpstr>
      <vt:lpstr>PowerPoint Presentation</vt:lpstr>
      <vt:lpstr>My Lab Traceability</vt:lpstr>
      <vt:lpstr>PowerPoint Presentation</vt:lpstr>
      <vt:lpstr>2520 Meter Calibrator Output </vt:lpstr>
      <vt:lpstr>What are We Up against?  </vt:lpstr>
      <vt:lpstr>Sum of Uncertainties- Worst Case</vt:lpstr>
      <vt:lpstr>PowerPoint Presentation</vt:lpstr>
      <vt:lpstr>Mismatch and Accuracy</vt:lpstr>
      <vt:lpstr>PowerPoint Presentation</vt:lpstr>
      <vt:lpstr>SensorSWR</vt:lpstr>
      <vt:lpstr>Cal Factor/SWR vs Frequency for HP  18 GHz Sensor </vt:lpstr>
      <vt:lpstr>Accuracy Losses</vt:lpstr>
      <vt:lpstr>Perspective</vt:lpstr>
      <vt:lpstr>Questions? </vt:lpstr>
      <vt:lpstr>Clinic </vt:lpstr>
      <vt:lpstr>Sensor Linearity Record .05db/1.2%</vt:lpstr>
      <vt:lpstr>Resources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Limitations  at RF</dc:title>
  <dc:creator>Doug</dc:creator>
  <cp:lastModifiedBy>Doug</cp:lastModifiedBy>
  <cp:revision>29</cp:revision>
  <cp:lastPrinted>2017-04-02T00:17:55Z</cp:lastPrinted>
  <dcterms:created xsi:type="dcterms:W3CDTF">2017-01-21T18:53:37Z</dcterms:created>
  <dcterms:modified xsi:type="dcterms:W3CDTF">2017-04-04T00:35:26Z</dcterms:modified>
</cp:coreProperties>
</file>